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62" r:id="rId3"/>
    <p:sldId id="264" r:id="rId4"/>
    <p:sldId id="265" r:id="rId5"/>
    <p:sldId id="257" r:id="rId6"/>
    <p:sldId id="259" r:id="rId7"/>
    <p:sldId id="266" r:id="rId8"/>
    <p:sldId id="258" r:id="rId9"/>
    <p:sldId id="267" r:id="rId10"/>
    <p:sldId id="260" r:id="rId11"/>
    <p:sldId id="263" r:id="rId12"/>
    <p:sldId id="268" r:id="rId13"/>
  </p:sldIdLst>
  <p:sldSz cx="9144000" cy="6858000" type="screen4x3"/>
  <p:notesSz cx="6858000" cy="92964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282"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smtClean="0"/>
            </a:lvl1pPr>
          </a:lstStyle>
          <a:p>
            <a:pPr>
              <a:defRPr/>
            </a:pPr>
            <a:fld id="{292EBD13-C74B-452E-8680-96FEC3A812D7}" type="datetimeFigureOut">
              <a:rPr lang="en-GB"/>
              <a:pPr>
                <a:defRPr/>
              </a:pPr>
              <a:t>01/09/2010</a:t>
            </a:fld>
            <a:endParaRPr lang="en-GB"/>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smtClean="0"/>
            </a:lvl1pPr>
          </a:lstStyle>
          <a:p>
            <a:pPr>
              <a:defRPr/>
            </a:pPr>
            <a:fld id="{27F5242F-32A6-471C-97E9-2815CE49C31F}" type="slidenum">
              <a:rPr lang="en-GB"/>
              <a:pPr>
                <a:defRPr/>
              </a:pPr>
              <a:t>‹#›</a:t>
            </a:fld>
            <a:endParaRPr lang="en-GB"/>
          </a:p>
        </p:txBody>
      </p:sp>
    </p:spTree>
    <p:extLst>
      <p:ext uri="{BB962C8B-B14F-4D97-AF65-F5344CB8AC3E}">
        <p14:creationId xmlns:p14="http://schemas.microsoft.com/office/powerpoint/2010/main" val="4035392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smtClean="0"/>
            </a:lvl1pPr>
          </a:lstStyle>
          <a:p>
            <a:pPr>
              <a:defRPr/>
            </a:pPr>
            <a:fld id="{40F9B4E6-375B-45E2-98AF-E9861ACE5631}" type="datetimeFigureOut">
              <a:rPr lang="en-GB"/>
              <a:pPr>
                <a:defRPr/>
              </a:pPr>
              <a:t>01/09/2010</a:t>
            </a:fld>
            <a:endParaRPr lang="en-GB"/>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smtClean="0"/>
            </a:lvl1pPr>
          </a:lstStyle>
          <a:p>
            <a:pPr>
              <a:defRPr/>
            </a:pPr>
            <a:fld id="{3E595608-6F80-454A-B40B-F3AEFF3B5A92}" type="slidenum">
              <a:rPr lang="en-GB"/>
              <a:pPr>
                <a:defRPr/>
              </a:pPr>
              <a:t>‹#›</a:t>
            </a:fld>
            <a:endParaRPr lang="en-GB"/>
          </a:p>
        </p:txBody>
      </p:sp>
    </p:spTree>
    <p:extLst>
      <p:ext uri="{BB962C8B-B14F-4D97-AF65-F5344CB8AC3E}">
        <p14:creationId xmlns:p14="http://schemas.microsoft.com/office/powerpoint/2010/main" val="775955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FFD0923-2A4B-4403-9961-38E42AFC0459}" type="slidenum">
              <a:rPr lang="en-GB"/>
              <a:pPr>
                <a:defRPr/>
              </a:pPr>
              <a:t>‹#›</a:t>
            </a:fld>
            <a:endParaRPr lang="en-GB"/>
          </a:p>
        </p:txBody>
      </p:sp>
    </p:spTree>
    <p:extLst>
      <p:ext uri="{BB962C8B-B14F-4D97-AF65-F5344CB8AC3E}">
        <p14:creationId xmlns:p14="http://schemas.microsoft.com/office/powerpoint/2010/main" val="17432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A78A737-F4B8-438B-AA80-C65A8158B7C6}" type="slidenum">
              <a:rPr lang="en-GB"/>
              <a:pPr>
                <a:defRPr/>
              </a:pPr>
              <a:t>‹#›</a:t>
            </a:fld>
            <a:endParaRPr lang="en-GB"/>
          </a:p>
        </p:txBody>
      </p:sp>
    </p:spTree>
    <p:extLst>
      <p:ext uri="{BB962C8B-B14F-4D97-AF65-F5344CB8AC3E}">
        <p14:creationId xmlns:p14="http://schemas.microsoft.com/office/powerpoint/2010/main" val="3946756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F6B8D2F-64CE-456A-B799-E8E1529A338C}" type="slidenum">
              <a:rPr lang="en-GB"/>
              <a:pPr>
                <a:defRPr/>
              </a:pPr>
              <a:t>‹#›</a:t>
            </a:fld>
            <a:endParaRPr lang="en-GB"/>
          </a:p>
        </p:txBody>
      </p:sp>
    </p:spTree>
    <p:extLst>
      <p:ext uri="{BB962C8B-B14F-4D97-AF65-F5344CB8AC3E}">
        <p14:creationId xmlns:p14="http://schemas.microsoft.com/office/powerpoint/2010/main" val="405888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44AC3F5-0824-4B81-B843-2CCDF77C2624}" type="slidenum">
              <a:rPr lang="en-GB"/>
              <a:pPr>
                <a:defRPr/>
              </a:pPr>
              <a:t>‹#›</a:t>
            </a:fld>
            <a:endParaRPr lang="en-GB"/>
          </a:p>
        </p:txBody>
      </p:sp>
    </p:spTree>
    <p:extLst>
      <p:ext uri="{BB962C8B-B14F-4D97-AF65-F5344CB8AC3E}">
        <p14:creationId xmlns:p14="http://schemas.microsoft.com/office/powerpoint/2010/main" val="311388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AB5A0C9-D997-4429-9E85-B62C882359D8}" type="slidenum">
              <a:rPr lang="en-GB"/>
              <a:pPr>
                <a:defRPr/>
              </a:pPr>
              <a:t>‹#›</a:t>
            </a:fld>
            <a:endParaRPr lang="en-GB"/>
          </a:p>
        </p:txBody>
      </p:sp>
    </p:spTree>
    <p:extLst>
      <p:ext uri="{BB962C8B-B14F-4D97-AF65-F5344CB8AC3E}">
        <p14:creationId xmlns:p14="http://schemas.microsoft.com/office/powerpoint/2010/main" val="823200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69854D9-332D-4C6C-93E0-94C6574E7204}" type="slidenum">
              <a:rPr lang="en-GB"/>
              <a:pPr>
                <a:defRPr/>
              </a:pPr>
              <a:t>‹#›</a:t>
            </a:fld>
            <a:endParaRPr lang="en-GB"/>
          </a:p>
        </p:txBody>
      </p:sp>
    </p:spTree>
    <p:extLst>
      <p:ext uri="{BB962C8B-B14F-4D97-AF65-F5344CB8AC3E}">
        <p14:creationId xmlns:p14="http://schemas.microsoft.com/office/powerpoint/2010/main" val="1048554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7453407B-F1E9-4E6D-A31E-9CB9A9C28C8B}" type="slidenum">
              <a:rPr lang="en-GB"/>
              <a:pPr>
                <a:defRPr/>
              </a:pPr>
              <a:t>‹#›</a:t>
            </a:fld>
            <a:endParaRPr lang="en-GB"/>
          </a:p>
        </p:txBody>
      </p:sp>
    </p:spTree>
    <p:extLst>
      <p:ext uri="{BB962C8B-B14F-4D97-AF65-F5344CB8AC3E}">
        <p14:creationId xmlns:p14="http://schemas.microsoft.com/office/powerpoint/2010/main" val="339012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565F962-F2F8-43F9-9FEB-FB238B5FEAF2}" type="slidenum">
              <a:rPr lang="en-GB"/>
              <a:pPr>
                <a:defRPr/>
              </a:pPr>
              <a:t>‹#›</a:t>
            </a:fld>
            <a:endParaRPr lang="en-GB"/>
          </a:p>
        </p:txBody>
      </p:sp>
    </p:spTree>
    <p:extLst>
      <p:ext uri="{BB962C8B-B14F-4D97-AF65-F5344CB8AC3E}">
        <p14:creationId xmlns:p14="http://schemas.microsoft.com/office/powerpoint/2010/main" val="141318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FB15D58-C196-4A77-83FE-7E2422A3165C}" type="slidenum">
              <a:rPr lang="en-GB"/>
              <a:pPr>
                <a:defRPr/>
              </a:pPr>
              <a:t>‹#›</a:t>
            </a:fld>
            <a:endParaRPr lang="en-GB"/>
          </a:p>
        </p:txBody>
      </p:sp>
    </p:spTree>
    <p:extLst>
      <p:ext uri="{BB962C8B-B14F-4D97-AF65-F5344CB8AC3E}">
        <p14:creationId xmlns:p14="http://schemas.microsoft.com/office/powerpoint/2010/main" val="186324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7D9F3F0-3468-4FB1-98AC-F1C4EA21167D}" type="slidenum">
              <a:rPr lang="en-GB"/>
              <a:pPr>
                <a:defRPr/>
              </a:pPr>
              <a:t>‹#›</a:t>
            </a:fld>
            <a:endParaRPr lang="en-GB"/>
          </a:p>
        </p:txBody>
      </p:sp>
    </p:spTree>
    <p:extLst>
      <p:ext uri="{BB962C8B-B14F-4D97-AF65-F5344CB8AC3E}">
        <p14:creationId xmlns:p14="http://schemas.microsoft.com/office/powerpoint/2010/main" val="9702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0541DFA-C662-4E9E-B413-732F49D44F17}" type="slidenum">
              <a:rPr lang="en-GB"/>
              <a:pPr>
                <a:defRPr/>
              </a:pPr>
              <a:t>‹#›</a:t>
            </a:fld>
            <a:endParaRPr lang="en-GB"/>
          </a:p>
        </p:txBody>
      </p:sp>
    </p:spTree>
    <p:extLst>
      <p:ext uri="{BB962C8B-B14F-4D97-AF65-F5344CB8AC3E}">
        <p14:creationId xmlns:p14="http://schemas.microsoft.com/office/powerpoint/2010/main" val="256893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2B8057D0-0C20-4272-A582-018CB8778A8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coombs@bathspa.ac.uk"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mpotts@shs.wilts.sch.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coos5\Local Settings\Temporary Internet Files\Content.IE5\SJJSM22T\MP90043836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301750"/>
            <a:ext cx="6400800" cy="425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5" descr="C:\Documents and Settings\coos5\Local Settings\Temporary Internet Files\Content.IE5\SJJSM22T\MP900438369[1].jpg"/>
          <p:cNvPicPr>
            <a:picLocks noChangeAspect="1" noChangeArrowheads="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347663" y="620713"/>
            <a:ext cx="8448675"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Grp="1" noChangeArrowheads="1"/>
          </p:cNvSpPr>
          <p:nvPr>
            <p:ph type="ctrTitle"/>
          </p:nvPr>
        </p:nvSpPr>
        <p:spPr/>
        <p:txBody>
          <a:bodyPr/>
          <a:lstStyle/>
          <a:p>
            <a:pPr eaLnBrk="1" hangingPunct="1"/>
            <a:r>
              <a:rPr lang="en-GB" sz="4000" smtClean="0"/>
              <a:t>Reconceptualising International CPD as a Form of “Living Citizenship”</a:t>
            </a:r>
          </a:p>
        </p:txBody>
      </p:sp>
      <p:sp>
        <p:nvSpPr>
          <p:cNvPr id="2053" name="Subtitle 1"/>
          <p:cNvSpPr>
            <a:spLocks noGrp="1"/>
          </p:cNvSpPr>
          <p:nvPr>
            <p:ph type="subTitle" idx="1"/>
          </p:nvPr>
        </p:nvSpPr>
        <p:spPr/>
        <p:txBody>
          <a:bodyPr/>
          <a:lstStyle/>
          <a:p>
            <a:pPr eaLnBrk="1" hangingPunct="1"/>
            <a:endParaRPr lang="en-GB" sz="1800" i="1" smtClean="0"/>
          </a:p>
          <a:p>
            <a:pPr eaLnBrk="1" hangingPunct="1"/>
            <a:r>
              <a:rPr lang="en-GB" sz="1800" i="1" smtClean="0"/>
              <a:t>Mark Potts and Steven Coombs</a:t>
            </a:r>
          </a:p>
          <a:p>
            <a:pPr eaLnBrk="1" hangingPunct="1"/>
            <a:r>
              <a:rPr lang="en-GB" sz="1800" i="1" smtClean="0"/>
              <a:t>BERA 2010, Warwick University : 1</a:t>
            </a:r>
            <a:r>
              <a:rPr lang="en-GB" sz="1800" i="1" baseline="30000" smtClean="0"/>
              <a:t>st</a:t>
            </a:r>
            <a:r>
              <a:rPr lang="en-GB" sz="1800" i="1" smtClean="0"/>
              <a:t> – 4</a:t>
            </a:r>
            <a:r>
              <a:rPr lang="en-GB" sz="1800" i="1" baseline="30000" smtClean="0"/>
              <a:t>th</a:t>
            </a:r>
            <a:r>
              <a:rPr lang="en-GB" sz="1800" i="1" smtClean="0"/>
              <a:t> September</a:t>
            </a:r>
          </a:p>
          <a:p>
            <a:pPr eaLnBrk="1" hangingPunct="1"/>
            <a:r>
              <a:rPr lang="en-GB" sz="1800" i="1" smtClean="0"/>
              <a:t>Email Contacts: </a:t>
            </a:r>
            <a:r>
              <a:rPr lang="en-GB" sz="1800" i="1" smtClean="0">
                <a:hlinkClick r:id="rId3"/>
              </a:rPr>
              <a:t>s.coombs@bathspa.ac.uk</a:t>
            </a:r>
            <a:r>
              <a:rPr lang="en-GB" sz="1800" i="1" smtClean="0"/>
              <a:t> </a:t>
            </a:r>
          </a:p>
          <a:p>
            <a:pPr eaLnBrk="1" hangingPunct="1"/>
            <a:r>
              <a:rPr lang="en-GB" sz="1800" i="1" smtClean="0"/>
              <a:t>&amp; </a:t>
            </a:r>
            <a:r>
              <a:rPr lang="en-GB" sz="1800" i="1" smtClean="0">
                <a:hlinkClick r:id="rId4"/>
              </a:rPr>
              <a:t>mpotts@shs.wilts.sch.uk</a:t>
            </a:r>
            <a:r>
              <a:rPr lang="en-GB" sz="1800" i="1"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sz="3200" smtClean="0"/>
              <a:t>How to Secure The Pedagogical Benefits of International Educational Partnerships? </a:t>
            </a:r>
          </a:p>
        </p:txBody>
      </p:sp>
      <p:sp>
        <p:nvSpPr>
          <p:cNvPr id="6147" name="Rectangle 3"/>
          <p:cNvSpPr>
            <a:spLocks noGrp="1" noChangeArrowheads="1"/>
          </p:cNvSpPr>
          <p:nvPr>
            <p:ph type="body" idx="1"/>
          </p:nvPr>
        </p:nvSpPr>
        <p:spPr>
          <a:xfrm>
            <a:off x="457200" y="1628775"/>
            <a:ext cx="8229600" cy="5113338"/>
          </a:xfrm>
        </p:spPr>
        <p:txBody>
          <a:bodyPr/>
          <a:lstStyle/>
          <a:p>
            <a:pPr marL="0" indent="0" eaLnBrk="1" hangingPunct="1">
              <a:buFontTx/>
              <a:buNone/>
              <a:defRPr/>
            </a:pPr>
            <a:r>
              <a:rPr lang="en-GB" sz="2400" dirty="0"/>
              <a:t>E</a:t>
            </a:r>
            <a:r>
              <a:rPr lang="en-GB" sz="2400" dirty="0" smtClean="0"/>
              <a:t>stablish </a:t>
            </a:r>
            <a:r>
              <a:rPr lang="en-GB" sz="2400" dirty="0"/>
              <a:t>a network of dialogue to promote discussion of socio-educational </a:t>
            </a:r>
            <a:r>
              <a:rPr lang="en-GB" sz="2400" dirty="0" smtClean="0"/>
              <a:t>values to reach agreement on these and to develop </a:t>
            </a:r>
            <a:r>
              <a:rPr lang="en-GB" sz="2400" dirty="0"/>
              <a:t>a shared language to express </a:t>
            </a:r>
            <a:r>
              <a:rPr lang="en-GB" sz="2400" dirty="0" smtClean="0"/>
              <a:t>them.</a:t>
            </a:r>
            <a:endParaRPr lang="en-GB" sz="2400" dirty="0"/>
          </a:p>
          <a:p>
            <a:pPr marL="0" indent="0" eaLnBrk="1" hangingPunct="1">
              <a:buFontTx/>
              <a:buNone/>
              <a:defRPr/>
            </a:pPr>
            <a:r>
              <a:rPr lang="en-GB" sz="2400" dirty="0"/>
              <a:t>E</a:t>
            </a:r>
            <a:r>
              <a:rPr lang="en-GB" sz="2400" dirty="0" smtClean="0"/>
              <a:t>ncourage active participation </a:t>
            </a:r>
            <a:r>
              <a:rPr lang="en-GB" sz="2400" dirty="0"/>
              <a:t>and adopt a democratic approach to decision making.</a:t>
            </a:r>
          </a:p>
          <a:p>
            <a:pPr marL="0" indent="0" eaLnBrk="1" hangingPunct="1">
              <a:buFontTx/>
              <a:buNone/>
              <a:defRPr/>
            </a:pPr>
            <a:r>
              <a:rPr lang="en-GB" sz="2400" dirty="0"/>
              <a:t>Work on the development of activities that challenge perceptions, touch the hearts of participants (Sayers, 2002) and change values and dispositions that in turn changes actions and can influence policy.</a:t>
            </a:r>
          </a:p>
          <a:p>
            <a:pPr marL="0" indent="0" eaLnBrk="1" hangingPunct="1">
              <a:buFontTx/>
              <a:buNone/>
              <a:defRPr/>
            </a:pPr>
            <a:r>
              <a:rPr lang="en-GB" sz="2400" dirty="0"/>
              <a:t>Provide opportunities for participants to live out their values through partnership activities. </a:t>
            </a:r>
            <a:r>
              <a:rPr lang="en-GB" sz="2400" dirty="0" smtClean="0"/>
              <a:t>E.g. through </a:t>
            </a:r>
            <a:r>
              <a:rPr lang="en-GB" sz="2400" dirty="0"/>
              <a:t>fundraising.</a:t>
            </a:r>
          </a:p>
          <a:p>
            <a:pPr marL="0" indent="0" eaLnBrk="1" hangingPunct="1">
              <a:buFontTx/>
              <a:buNone/>
              <a:defRPr/>
            </a:pPr>
            <a:r>
              <a:rPr lang="en-GB" sz="2400" dirty="0"/>
              <a:t>Focus on the development of activities from the partnership that have a long-term impact on learning. </a:t>
            </a:r>
          </a:p>
          <a:p>
            <a:pPr eaLnBrk="1" hangingPunct="1">
              <a:lnSpc>
                <a:spcPct val="80000"/>
              </a:lnSpc>
              <a:defRPr/>
            </a:pPr>
            <a:endParaRPr lang="en-GB" sz="2800" dirty="0"/>
          </a:p>
          <a:p>
            <a:pPr eaLnBrk="1" hangingPunct="1">
              <a:lnSpc>
                <a:spcPct val="80000"/>
              </a:lnSpc>
              <a:defRPr/>
            </a:pPr>
            <a:endParaRPr lang="en-GB" sz="2800" dirty="0"/>
          </a:p>
          <a:p>
            <a:pPr eaLnBrk="1" hangingPunct="1">
              <a:lnSpc>
                <a:spcPct val="80000"/>
              </a:lnSpc>
              <a:defRPr/>
            </a:pPr>
            <a:endParaRPr lang="en-GB" sz="2800" dirty="0"/>
          </a:p>
        </p:txBody>
      </p:sp>
      <p:sp>
        <p:nvSpPr>
          <p:cNvPr id="11268"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3D4792-FF17-4BB3-A3F6-46B1294471AA}" type="slidenum">
              <a:rPr lang="en-GB" smtClean="0"/>
              <a:pPr eaLnBrk="1" hangingPunct="1"/>
              <a:t>10</a:t>
            </a:fld>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C:\Documents and Settings\coos5\Local Settings\Temporary Internet Files\Content.IE5\SJJSM22T\MP900438369[1].jpg"/>
          <p:cNvPicPr>
            <a:picLocks noChangeAspect="1" noChangeArrowheads="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347663" y="620713"/>
            <a:ext cx="8448675"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p:cNvSpPr>
            <a:spLocks noGrp="1" noChangeArrowheads="1"/>
          </p:cNvSpPr>
          <p:nvPr>
            <p:ph type="title"/>
          </p:nvPr>
        </p:nvSpPr>
        <p:spPr/>
        <p:txBody>
          <a:bodyPr/>
          <a:lstStyle/>
          <a:p>
            <a:pPr eaLnBrk="1" hangingPunct="1"/>
            <a:r>
              <a:rPr lang="en-GB" smtClean="0"/>
              <a:t>Living Citizenship</a:t>
            </a:r>
          </a:p>
        </p:txBody>
      </p:sp>
      <p:sp>
        <p:nvSpPr>
          <p:cNvPr id="12292" name="Rectangle 3"/>
          <p:cNvSpPr>
            <a:spLocks noGrp="1" noChangeArrowheads="1"/>
          </p:cNvSpPr>
          <p:nvPr>
            <p:ph type="body" idx="1"/>
          </p:nvPr>
        </p:nvSpPr>
        <p:spPr/>
        <p:txBody>
          <a:bodyPr/>
          <a:lstStyle/>
          <a:p>
            <a:pPr eaLnBrk="1" hangingPunct="1">
              <a:lnSpc>
                <a:spcPct val="90000"/>
              </a:lnSpc>
            </a:pPr>
            <a:endParaRPr lang="en-GB" sz="2800" smtClean="0"/>
          </a:p>
          <a:p>
            <a:pPr eaLnBrk="1" hangingPunct="1">
              <a:lnSpc>
                <a:spcPct val="90000"/>
              </a:lnSpc>
              <a:buFontTx/>
              <a:buNone/>
            </a:pPr>
            <a:r>
              <a:rPr lang="en-GB" smtClean="0"/>
              <a:t>How the concept of </a:t>
            </a:r>
            <a:r>
              <a:rPr lang="en-GB" smtClean="0">
                <a:solidFill>
                  <a:srgbClr val="FF0000"/>
                </a:solidFill>
              </a:rPr>
              <a:t>living citizenship </a:t>
            </a:r>
            <a:r>
              <a:rPr lang="en-GB" smtClean="0"/>
              <a:t>has been framed:</a:t>
            </a:r>
          </a:p>
          <a:p>
            <a:pPr eaLnBrk="1" hangingPunct="1">
              <a:lnSpc>
                <a:spcPct val="90000"/>
              </a:lnSpc>
              <a:buFontTx/>
              <a:buNone/>
            </a:pPr>
            <a:endParaRPr lang="en-GB" smtClean="0"/>
          </a:p>
          <a:p>
            <a:pPr lvl="1" eaLnBrk="1" hangingPunct="1">
              <a:lnSpc>
                <a:spcPct val="90000"/>
              </a:lnSpc>
            </a:pPr>
            <a:r>
              <a:rPr lang="en-GB" sz="2400" smtClean="0"/>
              <a:t>International educational partnerships can deliver effective citizenship education.</a:t>
            </a:r>
          </a:p>
          <a:p>
            <a:pPr lvl="1" eaLnBrk="1" hangingPunct="1">
              <a:lnSpc>
                <a:spcPct val="90000"/>
              </a:lnSpc>
            </a:pPr>
            <a:r>
              <a:rPr lang="en-GB" sz="2400" smtClean="0"/>
              <a:t>Can address the question – How do we learn to become good citizens?</a:t>
            </a:r>
          </a:p>
          <a:p>
            <a:pPr lvl="1" eaLnBrk="1" hangingPunct="1">
              <a:lnSpc>
                <a:spcPct val="90000"/>
              </a:lnSpc>
            </a:pPr>
            <a:r>
              <a:rPr lang="en-GB" sz="2400" smtClean="0"/>
              <a:t>International CPD can have long-term beneficial effects for institutions and for communities. </a:t>
            </a:r>
          </a:p>
          <a:p>
            <a:pPr eaLnBrk="1" hangingPunct="1">
              <a:lnSpc>
                <a:spcPct val="90000"/>
              </a:lnSpc>
              <a:buFontTx/>
              <a:buNone/>
            </a:pPr>
            <a:endParaRPr lang="en-GB" sz="2800" smtClean="0"/>
          </a:p>
          <a:p>
            <a:pPr eaLnBrk="1" hangingPunct="1">
              <a:lnSpc>
                <a:spcPct val="90000"/>
              </a:lnSpc>
            </a:pPr>
            <a:endParaRPr lang="en-GB" sz="2800" smtClean="0"/>
          </a:p>
          <a:p>
            <a:pPr eaLnBrk="1" hangingPunct="1">
              <a:lnSpc>
                <a:spcPct val="90000"/>
              </a:lnSpc>
            </a:pPr>
            <a:endParaRPr lang="en-GB" sz="2800" smtClean="0"/>
          </a:p>
        </p:txBody>
      </p:sp>
      <p:sp>
        <p:nvSpPr>
          <p:cNvPr id="12293"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16E3BD5-DF52-4C17-B2C7-388766FD9C3C}" type="slidenum">
              <a:rPr lang="en-GB" smtClean="0"/>
              <a:pPr eaLnBrk="1" hangingPunct="1"/>
              <a:t>11</a:t>
            </a:fld>
            <a:endParaRPr lang="en-GB"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C:\Documents and Settings\coos5\Local Settings\Temporary Internet Files\Content.IE5\SJJSM22T\MP900362829[1].jpg"/>
          <p:cNvPicPr>
            <a:picLocks noChangeAspect="1" noChangeArrowheads="1"/>
          </p:cNvPicPr>
          <p:nvPr/>
        </p:nvPicPr>
        <p:blipFill>
          <a:blip r:embed="rId2">
            <a:lum bright="36000"/>
            <a:extLst>
              <a:ext uri="{28A0092B-C50C-407E-A947-70E740481C1C}">
                <a14:useLocalDpi xmlns:a14="http://schemas.microsoft.com/office/drawing/2010/main" val="0"/>
              </a:ext>
            </a:extLst>
          </a:blip>
          <a:srcRect/>
          <a:stretch>
            <a:fillRect/>
          </a:stretch>
        </p:blipFill>
        <p:spPr bwMode="auto">
          <a:xfrm>
            <a:off x="4787900" y="5157788"/>
            <a:ext cx="1757363"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2" descr="C:\Documents and Settings\coos5\Local Settings\Temporary Internet Files\Content.IE5\ZZHQBLRA\MP900402669[1].jpg"/>
          <p:cNvPicPr>
            <a:picLocks noChangeAspect="1" noChangeArrowheads="1"/>
          </p:cNvPicPr>
          <p:nvPr/>
        </p:nvPicPr>
        <p:blipFill>
          <a:blip r:embed="rId3">
            <a:lum bright="52000" contrast="-14000"/>
            <a:extLst>
              <a:ext uri="{28A0092B-C50C-407E-A947-70E740481C1C}">
                <a14:useLocalDpi xmlns:a14="http://schemas.microsoft.com/office/drawing/2010/main" val="0"/>
              </a:ext>
            </a:extLst>
          </a:blip>
          <a:srcRect/>
          <a:stretch>
            <a:fillRect/>
          </a:stretch>
        </p:blipFill>
        <p:spPr bwMode="auto">
          <a:xfrm>
            <a:off x="6732588" y="5157788"/>
            <a:ext cx="1727200"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itle 1"/>
          <p:cNvSpPr>
            <a:spLocks noGrp="1"/>
          </p:cNvSpPr>
          <p:nvPr>
            <p:ph type="title"/>
          </p:nvPr>
        </p:nvSpPr>
        <p:spPr>
          <a:xfrm>
            <a:off x="457200" y="274638"/>
            <a:ext cx="8229600" cy="1785937"/>
          </a:xfrm>
        </p:spPr>
        <p:txBody>
          <a:bodyPr/>
          <a:lstStyle/>
          <a:p>
            <a:pPr eaLnBrk="1" hangingPunct="1"/>
            <a:r>
              <a:rPr lang="en-GB" sz="2800" b="1" smtClean="0">
                <a:solidFill>
                  <a:schemeClr val="tx1"/>
                </a:solidFill>
              </a:rPr>
              <a:t/>
            </a:r>
            <a:br>
              <a:rPr lang="en-GB" sz="2800" b="1" smtClean="0">
                <a:solidFill>
                  <a:schemeClr val="tx1"/>
                </a:solidFill>
              </a:rPr>
            </a:br>
            <a:r>
              <a:rPr lang="en-GB" sz="2800" b="1" smtClean="0">
                <a:solidFill>
                  <a:schemeClr val="tx1"/>
                </a:solidFill>
              </a:rPr>
              <a:t>How can government best extend educational partnerships and international CPD between UK and South African Schools?</a:t>
            </a:r>
            <a:br>
              <a:rPr lang="en-GB" sz="2800" b="1" smtClean="0">
                <a:solidFill>
                  <a:schemeClr val="tx1"/>
                </a:solidFill>
              </a:rPr>
            </a:br>
            <a:endParaRPr lang="en-GB" sz="2800" b="1" smtClean="0"/>
          </a:p>
        </p:txBody>
      </p:sp>
      <p:sp>
        <p:nvSpPr>
          <p:cNvPr id="3" name="Content Placeholder 2"/>
          <p:cNvSpPr>
            <a:spLocks noGrp="1"/>
          </p:cNvSpPr>
          <p:nvPr>
            <p:ph idx="1"/>
          </p:nvPr>
        </p:nvSpPr>
        <p:spPr>
          <a:xfrm>
            <a:off x="468313" y="1841500"/>
            <a:ext cx="8229600" cy="5040313"/>
          </a:xfrm>
        </p:spPr>
        <p:txBody>
          <a:bodyPr/>
          <a:lstStyle/>
          <a:p>
            <a:pPr eaLnBrk="1" hangingPunct="1"/>
            <a:r>
              <a:rPr lang="en-GB" sz="2000" smtClean="0"/>
              <a:t>Provide guidance on the sorts of activities that promote learning, challenge values, change dispositions and lead to active citizenship. </a:t>
            </a:r>
          </a:p>
          <a:p>
            <a:pPr eaLnBrk="1" hangingPunct="1"/>
            <a:r>
              <a:rPr lang="en-GB" sz="2000" smtClean="0"/>
              <a:t>Consideration of the second order impact tools, those tools that have most impact for those who do not have the opportunity to have direct experience of the other culture through the partnership. </a:t>
            </a:r>
          </a:p>
          <a:p>
            <a:pPr eaLnBrk="1" hangingPunct="1"/>
            <a:r>
              <a:rPr lang="en-GB" sz="2000" smtClean="0"/>
              <a:t>Development of a framework for enabling international CPD policy for in-service teacher education. The focus should be on an action research approach with attendant accredited postgraduate module qualification.</a:t>
            </a:r>
          </a:p>
          <a:p>
            <a:pPr eaLnBrk="1" hangingPunct="1"/>
            <a:r>
              <a:rPr lang="en-GB" sz="2000" smtClean="0"/>
              <a:t>Consider transferability to other cultural contexts, e.g. disability as another ‘</a:t>
            </a:r>
            <a:r>
              <a:rPr lang="en-GB" sz="2000" i="1" smtClean="0"/>
              <a:t>living community</a:t>
            </a:r>
            <a:r>
              <a:rPr lang="en-GB" sz="2000" smtClean="0"/>
              <a:t>’</a:t>
            </a:r>
            <a:r>
              <a:rPr lang="en-GB" smtClean="0"/>
              <a:t>.</a:t>
            </a:r>
          </a:p>
          <a:p>
            <a:pPr eaLnBrk="1" hangingPunct="1">
              <a:buFontTx/>
              <a:buNone/>
            </a:pPr>
            <a:endParaRPr lang="en-GB" sz="2000" smtClean="0"/>
          </a:p>
        </p:txBody>
      </p:sp>
      <p:sp>
        <p:nvSpPr>
          <p:cNvPr id="13318"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8160B30-4F91-45C1-9EF4-E2B6B5FDA03F}" type="slidenum">
              <a:rPr lang="en-GB" smtClean="0"/>
              <a:pPr eaLnBrk="1" hangingPunct="1"/>
              <a:t>12</a:t>
            </a:fld>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b="1" smtClean="0"/>
              <a:t/>
            </a:r>
            <a:br>
              <a:rPr lang="en-US" sz="4000" b="1" smtClean="0"/>
            </a:br>
            <a:r>
              <a:rPr lang="en-US" sz="4000" b="1" smtClean="0"/>
              <a:t/>
            </a:r>
            <a:br>
              <a:rPr lang="en-US" sz="4000" b="1" smtClean="0"/>
            </a:br>
            <a:r>
              <a:rPr lang="en-US" sz="4000" b="1" smtClean="0"/>
              <a:t>Introduction and Context 1</a:t>
            </a:r>
            <a:br>
              <a:rPr lang="en-US" sz="4000" b="1" smtClean="0"/>
            </a:br>
            <a:endParaRPr lang="en-GB" sz="4000" smtClean="0"/>
          </a:p>
        </p:txBody>
      </p:sp>
      <p:sp>
        <p:nvSpPr>
          <p:cNvPr id="3075" name="Rectangle 3"/>
          <p:cNvSpPr>
            <a:spLocks noGrp="1" noChangeArrowheads="1"/>
          </p:cNvSpPr>
          <p:nvPr>
            <p:ph type="body" idx="1"/>
          </p:nvPr>
        </p:nvSpPr>
        <p:spPr/>
        <p:txBody>
          <a:bodyPr/>
          <a:lstStyle/>
          <a:p>
            <a:pPr eaLnBrk="1" hangingPunct="1"/>
            <a:r>
              <a:rPr lang="en-US" sz="2400" smtClean="0"/>
              <a:t>The principal researcher for this PhD project is an </a:t>
            </a:r>
            <a:r>
              <a:rPr lang="en-GB" sz="2400" smtClean="0"/>
              <a:t>educational practitioner-researcher who seeks to live out his values more fully in his professional life.</a:t>
            </a:r>
            <a:r>
              <a:rPr lang="en-GB" sz="2400" i="1" smtClean="0"/>
              <a:t> </a:t>
            </a:r>
          </a:p>
          <a:p>
            <a:pPr eaLnBrk="1" hangingPunct="1"/>
            <a:r>
              <a:rPr lang="en-GB" sz="2400" smtClean="0"/>
              <a:t>Aim is to make an original contribution to educational knowledge and theory that will inspire others to do the same.</a:t>
            </a:r>
            <a:r>
              <a:rPr lang="en-GB" sz="2400" i="1" smtClean="0"/>
              <a:t> </a:t>
            </a:r>
          </a:p>
          <a:p>
            <a:pPr eaLnBrk="1" hangingPunct="1"/>
            <a:r>
              <a:rPr lang="en-GB" sz="2400" smtClean="0"/>
              <a:t>Building on the African notion of </a:t>
            </a:r>
            <a:r>
              <a:rPr lang="en-GB" sz="2400" i="1" smtClean="0"/>
              <a:t>Ubuntu</a:t>
            </a:r>
            <a:r>
              <a:rPr lang="en-GB" sz="2400" smtClean="0"/>
              <a:t> the project seeks to bring humanity closer together and to influence the education of others through the establishment and development of an educational partnership between a UK and South African school.</a:t>
            </a:r>
            <a:r>
              <a:rPr lang="en-GB" sz="2400" i="1" smtClean="0"/>
              <a:t> </a:t>
            </a:r>
          </a:p>
        </p:txBody>
      </p:sp>
      <p:sp>
        <p:nvSpPr>
          <p:cNvPr id="3076"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mtClean="0"/>
              <a:t>3</a:t>
            </a:r>
            <a:r>
              <a:rPr lang="en-GB" baseline="30000" smtClean="0"/>
              <a:t>rd</a:t>
            </a:r>
            <a:r>
              <a:rPr lang="en-GB" smtClean="0"/>
              <a:t> September, 2010</a:t>
            </a:r>
          </a:p>
        </p:txBody>
      </p:sp>
      <p:sp>
        <p:nvSpPr>
          <p:cNvPr id="3077"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F93698-F06B-4B96-96E7-12B33571EF91}" type="slidenum">
              <a:rPr lang="en-GB" smtClean="0"/>
              <a:pPr eaLnBrk="1" hangingPunct="1"/>
              <a:t>2</a:t>
            </a:fld>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922337"/>
          </a:xfrm>
        </p:spPr>
        <p:txBody>
          <a:bodyPr/>
          <a:lstStyle/>
          <a:p>
            <a:pPr eaLnBrk="1" hangingPunct="1"/>
            <a:r>
              <a:rPr lang="en-GB" smtClean="0"/>
              <a:t>Introduction and Context 2</a:t>
            </a:r>
          </a:p>
        </p:txBody>
      </p:sp>
      <p:sp>
        <p:nvSpPr>
          <p:cNvPr id="4099" name="Content Placeholder 2"/>
          <p:cNvSpPr>
            <a:spLocks noGrp="1"/>
          </p:cNvSpPr>
          <p:nvPr>
            <p:ph idx="1"/>
          </p:nvPr>
        </p:nvSpPr>
        <p:spPr>
          <a:xfrm>
            <a:off x="468313" y="1196975"/>
            <a:ext cx="8229600" cy="5400675"/>
          </a:xfrm>
        </p:spPr>
        <p:txBody>
          <a:bodyPr/>
          <a:lstStyle/>
          <a:p>
            <a:pPr eaLnBrk="1" hangingPunct="1"/>
            <a:r>
              <a:rPr lang="en-GB" sz="2400" smtClean="0"/>
              <a:t>Citizenship education was introduced as a compulsory subject in UK Schools from 1999. </a:t>
            </a:r>
          </a:p>
          <a:p>
            <a:pPr eaLnBrk="1" hangingPunct="1"/>
            <a:r>
              <a:rPr lang="en-GB" sz="2400" smtClean="0"/>
              <a:t>UK Government has promoted strongly the notion of international educational partnerships between schools (DfES, 2004). </a:t>
            </a:r>
          </a:p>
          <a:p>
            <a:pPr eaLnBrk="1" hangingPunct="1"/>
            <a:r>
              <a:rPr lang="en-GB" sz="2400" smtClean="0"/>
              <a:t>Despite this concurrency of policy, there has not been an attempt to rigorously research the pedagogical potential and benefits of international CPD educational partnerships. </a:t>
            </a:r>
          </a:p>
          <a:p>
            <a:pPr eaLnBrk="1" hangingPunct="1"/>
            <a:r>
              <a:rPr lang="en-GB" sz="2400" smtClean="0"/>
              <a:t>Failure to address questions about how to deliver the goal of more informed citizens, to address the question put by Gearon (2003) in the BERA professional user review of 2003: How do we learn to become good citizens?</a:t>
            </a:r>
          </a:p>
        </p:txBody>
      </p:sp>
      <p:sp>
        <p:nvSpPr>
          <p:cNvPr id="4100"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945EEF-6515-47E4-AED5-8896D985629F}" type="slidenum">
              <a:rPr lang="en-GB" smtClean="0"/>
              <a:pPr eaLnBrk="1" hangingPunct="1"/>
              <a:t>3</a:t>
            </a:fld>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smtClean="0"/>
              <a:t>Research Questions</a:t>
            </a:r>
          </a:p>
        </p:txBody>
      </p:sp>
      <p:sp>
        <p:nvSpPr>
          <p:cNvPr id="3" name="Content Placeholder 2"/>
          <p:cNvSpPr>
            <a:spLocks noGrp="1"/>
          </p:cNvSpPr>
          <p:nvPr>
            <p:ph idx="1"/>
          </p:nvPr>
        </p:nvSpPr>
        <p:spPr>
          <a:xfrm>
            <a:off x="457200" y="1341438"/>
            <a:ext cx="8229600" cy="5256212"/>
          </a:xfrm>
        </p:spPr>
        <p:txBody>
          <a:bodyPr/>
          <a:lstStyle/>
          <a:p>
            <a:pPr marL="514350" indent="-514350" eaLnBrk="1" hangingPunct="1">
              <a:buFontTx/>
              <a:buAutoNum type="arabicPeriod"/>
            </a:pPr>
            <a:r>
              <a:rPr lang="en-GB" sz="2000" smtClean="0"/>
              <a:t>To what extent have the values of social justice, equality of opportunity and humanity (Ubuntu) been put at the heart of the international partnership between the schools? To what extent have shared values and a shared language for expressing these values been developed in establishing the partnership?</a:t>
            </a:r>
          </a:p>
          <a:p>
            <a:pPr marL="514350" indent="-514350" eaLnBrk="1" hangingPunct="1">
              <a:buFontTx/>
              <a:buAutoNum type="arabicPeriod"/>
            </a:pPr>
            <a:r>
              <a:rPr lang="en-GB" sz="2000" smtClean="0"/>
              <a:t>To what extent has the researcher encouraged participation and democracy through his actions in the partnership?</a:t>
            </a:r>
          </a:p>
          <a:p>
            <a:pPr marL="514350" indent="-514350" eaLnBrk="1" hangingPunct="1">
              <a:buFontTx/>
              <a:buAutoNum type="arabicPeriod"/>
            </a:pPr>
            <a:r>
              <a:rPr lang="en-GB" sz="2000" smtClean="0"/>
              <a:t>What has been learned from the activities of the partnership by the participants and to what extent have they become better citizens of the world?</a:t>
            </a:r>
          </a:p>
          <a:p>
            <a:pPr marL="514350" indent="-514350" eaLnBrk="1" hangingPunct="1">
              <a:buFontTx/>
              <a:buAutoNum type="arabicPeriod"/>
            </a:pPr>
            <a:r>
              <a:rPr lang="en-GB" sz="2000" smtClean="0"/>
              <a:t>What are the transferable pedagogical protocols for designing and developing international education as part of a new CPD framework?</a:t>
            </a:r>
          </a:p>
          <a:p>
            <a:pPr marL="514350" indent="-514350" eaLnBrk="1" hangingPunct="1">
              <a:buFontTx/>
              <a:buAutoNum type="arabicPeriod"/>
            </a:pPr>
            <a:r>
              <a:rPr lang="en-GB" sz="2000" smtClean="0"/>
              <a:t>What advice can be provided for government ministers on how best to extend educational partnerships and international CPD between UK and South African Schools?</a:t>
            </a:r>
          </a:p>
          <a:p>
            <a:pPr marL="514350" indent="-514350" eaLnBrk="1" hangingPunct="1">
              <a:buFontTx/>
              <a:buNone/>
            </a:pPr>
            <a:endParaRPr lang="en-GB" smtClean="0"/>
          </a:p>
        </p:txBody>
      </p:sp>
      <p:sp>
        <p:nvSpPr>
          <p:cNvPr id="5124"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D90E5F-166B-48F5-8E94-AB7731BD33A6}" type="slidenum">
              <a:rPr lang="en-GB" smtClean="0"/>
              <a:pPr eaLnBrk="1" hangingPunct="1"/>
              <a:t>4</a:t>
            </a:fld>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mtClean="0"/>
              <a:t>Literature Review</a:t>
            </a:r>
          </a:p>
        </p:txBody>
      </p:sp>
      <p:sp>
        <p:nvSpPr>
          <p:cNvPr id="3075" name="Rectangle 3"/>
          <p:cNvSpPr>
            <a:spLocks noGrp="1" noChangeArrowheads="1"/>
          </p:cNvSpPr>
          <p:nvPr>
            <p:ph type="body" idx="1"/>
          </p:nvPr>
        </p:nvSpPr>
        <p:spPr/>
        <p:txBody>
          <a:bodyPr/>
          <a:lstStyle/>
          <a:p>
            <a:pPr eaLnBrk="1" hangingPunct="1">
              <a:defRPr/>
            </a:pPr>
            <a:r>
              <a:rPr lang="en-GB" dirty="0"/>
              <a:t>International Educational </a:t>
            </a:r>
            <a:r>
              <a:rPr lang="en-GB" dirty="0" smtClean="0"/>
              <a:t>Partnerships</a:t>
            </a:r>
          </a:p>
          <a:p>
            <a:pPr marL="0" indent="0" eaLnBrk="1" hangingPunct="1">
              <a:buFontTx/>
              <a:buNone/>
              <a:defRPr/>
            </a:pPr>
            <a:r>
              <a:rPr lang="en-GB" sz="2400" i="1" dirty="0" smtClean="0"/>
              <a:t>Martin (2007), Disney (2004), Scott (2005).</a:t>
            </a:r>
            <a:endParaRPr lang="en-GB" sz="2400" i="1" dirty="0"/>
          </a:p>
          <a:p>
            <a:pPr eaLnBrk="1" hangingPunct="1">
              <a:defRPr/>
            </a:pPr>
            <a:r>
              <a:rPr lang="en-GB" dirty="0"/>
              <a:t>Values in </a:t>
            </a:r>
            <a:r>
              <a:rPr lang="en-GB" dirty="0" smtClean="0"/>
              <a:t>Education</a:t>
            </a:r>
          </a:p>
          <a:p>
            <a:pPr marL="0" indent="0" eaLnBrk="1" hangingPunct="1">
              <a:buFontTx/>
              <a:buNone/>
              <a:defRPr/>
            </a:pPr>
            <a:r>
              <a:rPr lang="en-GB" sz="2400" i="1" dirty="0" err="1" smtClean="0"/>
              <a:t>Vybiral</a:t>
            </a:r>
            <a:r>
              <a:rPr lang="en-GB" sz="2400" i="1" dirty="0" smtClean="0"/>
              <a:t> (2005), Halstead (1996), Brighouse (2005), </a:t>
            </a:r>
            <a:r>
              <a:rPr lang="en-GB" sz="2400" i="1" dirty="0" err="1" smtClean="0"/>
              <a:t>Senge</a:t>
            </a:r>
            <a:r>
              <a:rPr lang="en-GB" sz="2400" i="1" dirty="0" smtClean="0"/>
              <a:t> (1990), Hughes (2005), Whitehead (2004)</a:t>
            </a:r>
            <a:endParaRPr lang="en-GB" sz="2400" i="1" dirty="0"/>
          </a:p>
          <a:p>
            <a:pPr eaLnBrk="1" hangingPunct="1">
              <a:defRPr/>
            </a:pPr>
            <a:r>
              <a:rPr lang="en-GB" dirty="0"/>
              <a:t>Citizenship </a:t>
            </a:r>
            <a:r>
              <a:rPr lang="en-GB" dirty="0" smtClean="0"/>
              <a:t>Education </a:t>
            </a:r>
          </a:p>
          <a:p>
            <a:pPr marL="0" indent="0" eaLnBrk="1" hangingPunct="1">
              <a:buFontTx/>
              <a:buNone/>
              <a:defRPr/>
            </a:pPr>
            <a:r>
              <a:rPr lang="en-GB" sz="2400" i="1" dirty="0" smtClean="0"/>
              <a:t>Crick (1999), </a:t>
            </a:r>
            <a:r>
              <a:rPr lang="en-GB" sz="2400" i="1" dirty="0" err="1" smtClean="0"/>
              <a:t>Kymlicka</a:t>
            </a:r>
            <a:r>
              <a:rPr lang="en-GB" sz="2400" i="1" dirty="0" smtClean="0"/>
              <a:t> and Norman (1994), Sayers (2002), Maurice (2007)</a:t>
            </a:r>
            <a:endParaRPr lang="en-GB" sz="2400" i="1" dirty="0"/>
          </a:p>
        </p:txBody>
      </p:sp>
      <p:sp>
        <p:nvSpPr>
          <p:cNvPr id="6148"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08653E5-0390-4784-8174-C9D9F1A53E40}" type="slidenum">
              <a:rPr lang="en-GB" smtClean="0"/>
              <a:pPr eaLnBrk="1" hangingPunct="1"/>
              <a:t>5</a:t>
            </a:fld>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smtClean="0"/>
              <a:t/>
            </a:r>
            <a:br>
              <a:rPr lang="en-GB" smtClean="0"/>
            </a:br>
            <a:r>
              <a:rPr lang="en-GB" smtClean="0"/>
              <a:t>Methodological Inventiveness</a:t>
            </a:r>
            <a:r>
              <a:rPr lang="en-US" smtClean="0"/>
              <a:t/>
            </a:r>
            <a:br>
              <a:rPr lang="en-US" smtClean="0"/>
            </a:br>
            <a:endParaRPr lang="en-GB" smtClean="0"/>
          </a:p>
        </p:txBody>
      </p:sp>
      <p:sp>
        <p:nvSpPr>
          <p:cNvPr id="7171" name="Rectangle 3"/>
          <p:cNvSpPr>
            <a:spLocks noGrp="1" noChangeArrowheads="1"/>
          </p:cNvSpPr>
          <p:nvPr>
            <p:ph type="body" idx="1"/>
          </p:nvPr>
        </p:nvSpPr>
        <p:spPr>
          <a:xfrm>
            <a:off x="457200" y="1600200"/>
            <a:ext cx="8229600" cy="4997450"/>
          </a:xfrm>
        </p:spPr>
        <p:txBody>
          <a:bodyPr/>
          <a:lstStyle/>
          <a:p>
            <a:pPr eaLnBrk="1" hangingPunct="1">
              <a:lnSpc>
                <a:spcPct val="90000"/>
              </a:lnSpc>
            </a:pPr>
            <a:r>
              <a:rPr lang="en-GB" sz="2400" smtClean="0"/>
              <a:t>Aim is to find a different perspective on action research from which to synthesise a useful and unique approach that develops McNiff’s (2006) concept of a living educational theory as narrative-based inquiry. </a:t>
            </a:r>
          </a:p>
          <a:p>
            <a:pPr eaLnBrk="1" hangingPunct="1">
              <a:lnSpc>
                <a:spcPct val="90000"/>
              </a:lnSpc>
            </a:pPr>
            <a:r>
              <a:rPr lang="en-GB" sz="2400" smtClean="0"/>
              <a:t>Using a typology of research that distinguishes between the experimental paradigm assumptions of “prove” versus “improve” (Coombs &amp; Smith, 2003), this work lies firmly in the “improve” social manifesto paradigm (Coombs, 1995 and Gardner &amp; Coombs, 2009).</a:t>
            </a:r>
          </a:p>
          <a:p>
            <a:pPr eaLnBrk="1" hangingPunct="1">
              <a:lnSpc>
                <a:spcPct val="90000"/>
              </a:lnSpc>
            </a:pPr>
            <a:r>
              <a:rPr lang="en-GB" sz="2400" smtClean="0"/>
              <a:t>Self-study participant living theory action research approach</a:t>
            </a:r>
          </a:p>
          <a:p>
            <a:pPr eaLnBrk="1" hangingPunct="1">
              <a:lnSpc>
                <a:spcPct val="90000"/>
              </a:lnSpc>
            </a:pPr>
            <a:r>
              <a:rPr lang="en-GB" sz="2400" smtClean="0"/>
              <a:t>Importance of encouraging participation and democracy through research (Reason and Rowan, 1981)</a:t>
            </a:r>
          </a:p>
        </p:txBody>
      </p:sp>
      <p:sp>
        <p:nvSpPr>
          <p:cNvPr id="7172"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A075FA-C700-4D5E-AC82-A2705E5C2D63}" type="slidenum">
              <a:rPr lang="en-GB" smtClean="0"/>
              <a:pPr eaLnBrk="1" hangingPunct="1"/>
              <a:t>6</a:t>
            </a:fld>
            <a:endParaRPr lang="en-GB"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smtClean="0"/>
              <a:t>Research methods</a:t>
            </a:r>
          </a:p>
        </p:txBody>
      </p:sp>
      <p:sp>
        <p:nvSpPr>
          <p:cNvPr id="3" name="Content Placeholder 2"/>
          <p:cNvSpPr>
            <a:spLocks noGrp="1"/>
          </p:cNvSpPr>
          <p:nvPr>
            <p:ph idx="1"/>
          </p:nvPr>
        </p:nvSpPr>
        <p:spPr/>
        <p:txBody>
          <a:bodyPr/>
          <a:lstStyle/>
          <a:p>
            <a:pPr eaLnBrk="1" hangingPunct="1">
              <a:lnSpc>
                <a:spcPct val="90000"/>
              </a:lnSpc>
              <a:defRPr/>
            </a:pPr>
            <a:r>
              <a:rPr lang="en-GB" dirty="0" smtClean="0"/>
              <a:t>Video as prime data source</a:t>
            </a:r>
          </a:p>
          <a:p>
            <a:pPr marL="0" indent="0" eaLnBrk="1" hangingPunct="1">
              <a:lnSpc>
                <a:spcPct val="90000"/>
              </a:lnSpc>
              <a:buFontTx/>
              <a:buNone/>
              <a:defRPr/>
            </a:pPr>
            <a:r>
              <a:rPr lang="en-GB" sz="2400" i="1" dirty="0" smtClean="0"/>
              <a:t>Stigler and </a:t>
            </a:r>
            <a:r>
              <a:rPr lang="en-GB" sz="2400" i="1" dirty="0" err="1" smtClean="0"/>
              <a:t>Gallimore</a:t>
            </a:r>
            <a:r>
              <a:rPr lang="en-GB" sz="2400" i="1" dirty="0"/>
              <a:t> </a:t>
            </a:r>
            <a:r>
              <a:rPr lang="en-GB" sz="2400" i="1" dirty="0" smtClean="0"/>
              <a:t>(2003), </a:t>
            </a:r>
            <a:r>
              <a:rPr lang="en-GB" sz="2400" i="1" dirty="0" err="1" smtClean="0"/>
              <a:t>Harri</a:t>
            </a:r>
            <a:r>
              <a:rPr lang="en-GB" sz="2400" i="1" dirty="0" smtClean="0"/>
              <a:t> -</a:t>
            </a:r>
            <a:r>
              <a:rPr lang="en-GB" sz="2400" i="1" dirty="0" err="1" smtClean="0"/>
              <a:t>Augstein</a:t>
            </a:r>
            <a:r>
              <a:rPr lang="en-GB" sz="2400" i="1" dirty="0" smtClean="0"/>
              <a:t> and Thomas (1991)</a:t>
            </a:r>
          </a:p>
          <a:p>
            <a:pPr eaLnBrk="1" hangingPunct="1">
              <a:lnSpc>
                <a:spcPct val="90000"/>
              </a:lnSpc>
              <a:defRPr/>
            </a:pPr>
            <a:r>
              <a:rPr lang="en-GB" dirty="0" smtClean="0"/>
              <a:t>Systematic analysis using discursive discourse procedures</a:t>
            </a:r>
          </a:p>
          <a:p>
            <a:pPr marL="0" indent="0" eaLnBrk="1" hangingPunct="1">
              <a:lnSpc>
                <a:spcPct val="90000"/>
              </a:lnSpc>
              <a:buFontTx/>
              <a:buNone/>
              <a:defRPr/>
            </a:pPr>
            <a:r>
              <a:rPr lang="en-GB" sz="2400" i="1" dirty="0" smtClean="0"/>
              <a:t>Gardner </a:t>
            </a:r>
            <a:r>
              <a:rPr lang="en-GB" sz="2400" i="1" dirty="0"/>
              <a:t>and </a:t>
            </a:r>
            <a:r>
              <a:rPr lang="en-GB" sz="2400" i="1" dirty="0" smtClean="0"/>
              <a:t>Coombs (2009), </a:t>
            </a:r>
            <a:r>
              <a:rPr lang="en-GB" sz="2400" i="1" dirty="0" err="1" smtClean="0"/>
              <a:t>Harri-Augstein</a:t>
            </a:r>
            <a:r>
              <a:rPr lang="en-GB" sz="2400" i="1" dirty="0" smtClean="0"/>
              <a:t> and Thomas (1985)</a:t>
            </a:r>
          </a:p>
          <a:p>
            <a:pPr eaLnBrk="1" hangingPunct="1">
              <a:lnSpc>
                <a:spcPct val="90000"/>
              </a:lnSpc>
              <a:defRPr/>
            </a:pPr>
            <a:r>
              <a:rPr lang="en-GB" dirty="0" smtClean="0"/>
              <a:t>Reflective diary, emails, faxes and letters.</a:t>
            </a:r>
          </a:p>
          <a:p>
            <a:pPr eaLnBrk="1" hangingPunct="1">
              <a:lnSpc>
                <a:spcPct val="90000"/>
              </a:lnSpc>
              <a:defRPr/>
            </a:pPr>
            <a:r>
              <a:rPr lang="en-GB" dirty="0" smtClean="0"/>
              <a:t>Focus groups of participants and non-participants</a:t>
            </a:r>
          </a:p>
          <a:p>
            <a:pPr eaLnBrk="1" hangingPunct="1">
              <a:defRPr/>
            </a:pPr>
            <a:endParaRPr lang="en-GB" dirty="0"/>
          </a:p>
        </p:txBody>
      </p:sp>
      <p:sp>
        <p:nvSpPr>
          <p:cNvPr id="8196"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17194C-6CFC-40B7-B0A3-45471E320F63}" type="slidenum">
              <a:rPr lang="en-GB" smtClean="0"/>
              <a:pPr eaLnBrk="1" hangingPunct="1"/>
              <a:t>7</a:t>
            </a:fld>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44450"/>
            <a:ext cx="8362950" cy="1282700"/>
          </a:xfrm>
        </p:spPr>
        <p:txBody>
          <a:bodyPr/>
          <a:lstStyle/>
          <a:p>
            <a:pPr eaLnBrk="1" hangingPunct="1"/>
            <a:r>
              <a:rPr lang="en-GB" sz="3600" smtClean="0"/>
              <a:t>Emergent Findings 1</a:t>
            </a:r>
          </a:p>
        </p:txBody>
      </p:sp>
      <p:sp>
        <p:nvSpPr>
          <p:cNvPr id="9219" name="Rectangle 3"/>
          <p:cNvSpPr>
            <a:spLocks noGrp="1" noChangeArrowheads="1"/>
          </p:cNvSpPr>
          <p:nvPr>
            <p:ph type="body" idx="1"/>
          </p:nvPr>
        </p:nvSpPr>
        <p:spPr>
          <a:xfrm>
            <a:off x="457200" y="1268413"/>
            <a:ext cx="8229600" cy="5487987"/>
          </a:xfrm>
        </p:spPr>
        <p:txBody>
          <a:bodyPr/>
          <a:lstStyle/>
          <a:p>
            <a:pPr marL="0" indent="0" eaLnBrk="1" hangingPunct="1">
              <a:lnSpc>
                <a:spcPct val="90000"/>
              </a:lnSpc>
              <a:buFontTx/>
              <a:buNone/>
            </a:pPr>
            <a:r>
              <a:rPr lang="en-GB" smtClean="0"/>
              <a:t>Values at the heart of the partnership</a:t>
            </a:r>
          </a:p>
          <a:p>
            <a:pPr marL="0" indent="0" eaLnBrk="1" hangingPunct="1">
              <a:lnSpc>
                <a:spcPct val="90000"/>
              </a:lnSpc>
              <a:buFontTx/>
              <a:buNone/>
            </a:pPr>
            <a:r>
              <a:rPr lang="en-GB" sz="2400" smtClean="0"/>
              <a:t>Shared understanding of the central importance of Ubuntu to the partnership. </a:t>
            </a:r>
          </a:p>
          <a:p>
            <a:pPr marL="0" indent="0" eaLnBrk="1" hangingPunct="1">
              <a:lnSpc>
                <a:spcPct val="90000"/>
              </a:lnSpc>
              <a:buFontTx/>
              <a:buNone/>
            </a:pPr>
            <a:r>
              <a:rPr lang="en-GB" sz="2400" smtClean="0"/>
              <a:t>Shared values and language to express them. </a:t>
            </a:r>
          </a:p>
          <a:p>
            <a:pPr marL="0" indent="0" eaLnBrk="1" hangingPunct="1">
              <a:lnSpc>
                <a:spcPct val="90000"/>
              </a:lnSpc>
              <a:buFontTx/>
              <a:buNone/>
            </a:pPr>
            <a:r>
              <a:rPr lang="en-GB" sz="2400" smtClean="0"/>
              <a:t>Extensive participation and dialogue.</a:t>
            </a:r>
          </a:p>
          <a:p>
            <a:pPr marL="0" indent="0" eaLnBrk="1" hangingPunct="1">
              <a:lnSpc>
                <a:spcPct val="90000"/>
              </a:lnSpc>
              <a:buFontTx/>
              <a:buNone/>
            </a:pPr>
            <a:r>
              <a:rPr lang="en-GB" smtClean="0"/>
              <a:t>Participation and Democracy</a:t>
            </a:r>
          </a:p>
          <a:p>
            <a:pPr marL="0" indent="0" eaLnBrk="1" hangingPunct="1">
              <a:lnSpc>
                <a:spcPct val="90000"/>
              </a:lnSpc>
              <a:buFontTx/>
              <a:buNone/>
            </a:pPr>
            <a:r>
              <a:rPr lang="en-GB" sz="2400" smtClean="0"/>
              <a:t>Decision making re partnership activities and use of resources. </a:t>
            </a:r>
          </a:p>
          <a:p>
            <a:pPr marL="0" indent="0" eaLnBrk="1" hangingPunct="1">
              <a:lnSpc>
                <a:spcPct val="90000"/>
              </a:lnSpc>
              <a:buFontTx/>
              <a:buNone/>
            </a:pPr>
            <a:r>
              <a:rPr lang="en-GB" sz="2400" smtClean="0"/>
              <a:t>Giving voice to participants through narrative.</a:t>
            </a:r>
          </a:p>
          <a:p>
            <a:pPr marL="0" indent="0" eaLnBrk="1" hangingPunct="1">
              <a:lnSpc>
                <a:spcPct val="90000"/>
              </a:lnSpc>
              <a:buFontTx/>
              <a:buNone/>
            </a:pPr>
            <a:r>
              <a:rPr lang="en-GB" sz="2400" smtClean="0"/>
              <a:t>Mass participation in partnership activities.</a:t>
            </a:r>
          </a:p>
          <a:p>
            <a:pPr marL="0" indent="0" eaLnBrk="1" hangingPunct="1">
              <a:lnSpc>
                <a:spcPct val="90000"/>
              </a:lnSpc>
              <a:buFontTx/>
              <a:buNone/>
            </a:pPr>
            <a:r>
              <a:rPr lang="en-GB" sz="2400" smtClean="0"/>
              <a:t>Empowering individuals to live out their values more fully and to improve their lives.</a:t>
            </a:r>
          </a:p>
          <a:p>
            <a:pPr marL="0" indent="0" eaLnBrk="1" hangingPunct="1">
              <a:lnSpc>
                <a:spcPct val="90000"/>
              </a:lnSpc>
              <a:buFontTx/>
              <a:buNone/>
            </a:pPr>
            <a:r>
              <a:rPr lang="en-GB" sz="2400" smtClean="0"/>
              <a:t>Participant engagement in research.</a:t>
            </a:r>
          </a:p>
        </p:txBody>
      </p:sp>
      <p:sp>
        <p:nvSpPr>
          <p:cNvPr id="9220"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3E9BEA-9B6F-4EA4-B783-F448569C5312}" type="slidenum">
              <a:rPr lang="en-GB" smtClean="0"/>
              <a:pPr eaLnBrk="1" hangingPunct="1"/>
              <a:t>8</a:t>
            </a:fld>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8313" y="0"/>
            <a:ext cx="8229600" cy="1692275"/>
          </a:xfrm>
        </p:spPr>
        <p:txBody>
          <a:bodyPr/>
          <a:lstStyle/>
          <a:p>
            <a:pPr eaLnBrk="1" hangingPunct="1"/>
            <a:r>
              <a:rPr lang="en-GB" sz="2800" b="1" smtClean="0"/>
              <a:t/>
            </a:r>
            <a:br>
              <a:rPr lang="en-GB" sz="2800" b="1" smtClean="0"/>
            </a:br>
            <a:r>
              <a:rPr lang="en-GB" sz="2800" b="1" smtClean="0"/>
              <a:t>Influencing Learning, Touching the Hearts of Participants and Making them Better Citizens.</a:t>
            </a:r>
            <a:br>
              <a:rPr lang="en-GB" sz="2800" b="1" smtClean="0"/>
            </a:br>
            <a:endParaRPr lang="en-GB" sz="2800" b="1" smtClean="0"/>
          </a:p>
        </p:txBody>
      </p:sp>
      <p:sp>
        <p:nvSpPr>
          <p:cNvPr id="3" name="Content Placeholder 2"/>
          <p:cNvSpPr>
            <a:spLocks noGrp="1"/>
          </p:cNvSpPr>
          <p:nvPr>
            <p:ph idx="1"/>
          </p:nvPr>
        </p:nvSpPr>
        <p:spPr>
          <a:xfrm>
            <a:off x="457200" y="1484313"/>
            <a:ext cx="8229600" cy="5373687"/>
          </a:xfrm>
        </p:spPr>
        <p:txBody>
          <a:bodyPr/>
          <a:lstStyle/>
          <a:p>
            <a:pPr eaLnBrk="1" hangingPunct="1">
              <a:defRPr/>
            </a:pPr>
            <a:r>
              <a:rPr lang="en-GB" sz="2400" dirty="0" smtClean="0"/>
              <a:t>Critical learning episodes for the researcher – Reflective diary</a:t>
            </a:r>
          </a:p>
          <a:p>
            <a:pPr eaLnBrk="1" hangingPunct="1">
              <a:defRPr/>
            </a:pPr>
            <a:r>
              <a:rPr lang="en-GB" sz="2400" dirty="0" smtClean="0"/>
              <a:t>Video analysis shows learning of participants (teachers, students, parents, governors, wider community)</a:t>
            </a:r>
          </a:p>
          <a:p>
            <a:pPr eaLnBrk="1" hangingPunct="1">
              <a:defRPr/>
            </a:pPr>
            <a:r>
              <a:rPr lang="en-GB" sz="2400" dirty="0" smtClean="0"/>
              <a:t>Corroboration by interviews</a:t>
            </a:r>
            <a:endParaRPr lang="en-GB" sz="2400" i="1" dirty="0" smtClean="0"/>
          </a:p>
          <a:p>
            <a:pPr marL="0" indent="0" eaLnBrk="1" hangingPunct="1">
              <a:buFontTx/>
              <a:buNone/>
              <a:defRPr/>
            </a:pPr>
            <a:r>
              <a:rPr lang="en-GB" sz="2400" i="1" dirty="0" smtClean="0"/>
              <a:t>“They (students) have </a:t>
            </a:r>
            <a:r>
              <a:rPr lang="en-GB" sz="2400" i="1" dirty="0"/>
              <a:t>grown as people as a result of </a:t>
            </a:r>
            <a:r>
              <a:rPr lang="en-GB" sz="2400" i="1" dirty="0" smtClean="0"/>
              <a:t>it“</a:t>
            </a:r>
          </a:p>
          <a:p>
            <a:pPr marL="0" indent="0" eaLnBrk="1" hangingPunct="1">
              <a:buFontTx/>
              <a:buNone/>
              <a:defRPr/>
            </a:pPr>
            <a:r>
              <a:rPr lang="en-GB" sz="2400" i="1" dirty="0" smtClean="0"/>
              <a:t>“The </a:t>
            </a:r>
            <a:r>
              <a:rPr lang="en-GB" sz="2400" i="1" dirty="0"/>
              <a:t>visit has changed </a:t>
            </a:r>
            <a:r>
              <a:rPr lang="en-GB" sz="2400" i="1" dirty="0" smtClean="0"/>
              <a:t>me </a:t>
            </a:r>
            <a:r>
              <a:rPr lang="en-GB" sz="2400" i="1" dirty="0"/>
              <a:t>as a person</a:t>
            </a:r>
            <a:r>
              <a:rPr lang="en-GB" sz="2400" i="1" dirty="0" smtClean="0"/>
              <a:t>.”</a:t>
            </a:r>
          </a:p>
          <a:p>
            <a:pPr eaLnBrk="1" hangingPunct="1">
              <a:defRPr/>
            </a:pPr>
            <a:r>
              <a:rPr lang="en-GB" sz="2400" dirty="0" smtClean="0"/>
              <a:t>Education as education of the whole person (</a:t>
            </a:r>
            <a:r>
              <a:rPr lang="en-GB" sz="2400" dirty="0" err="1" smtClean="0"/>
              <a:t>Pring</a:t>
            </a:r>
            <a:r>
              <a:rPr lang="en-GB" sz="2400" dirty="0" smtClean="0"/>
              <a:t>, 2000)</a:t>
            </a:r>
          </a:p>
          <a:p>
            <a:pPr eaLnBrk="1" hangingPunct="1">
              <a:defRPr/>
            </a:pPr>
            <a:r>
              <a:rPr lang="en-GB" sz="2400" dirty="0" smtClean="0"/>
              <a:t>Examples of hearts touched and participants living out their values more fully</a:t>
            </a:r>
            <a:endParaRPr lang="en-GB" sz="2400" dirty="0"/>
          </a:p>
        </p:txBody>
      </p:sp>
      <p:sp>
        <p:nvSpPr>
          <p:cNvPr id="10244"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1727707-236A-4337-8608-3083CDB22CD3}" type="slidenum">
              <a:rPr lang="en-GB" smtClean="0"/>
              <a:pPr eaLnBrk="1" hangingPunct="1"/>
              <a:t>9</a:t>
            </a:fld>
            <a:endParaRPr lang="en-GB"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TotalTime>
  <Words>1033</Words>
  <Application>Microsoft Office PowerPoint</Application>
  <PresentationFormat>On-screen Show (4:3)</PresentationFormat>
  <Paragraphs>91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Default Design</vt:lpstr>
      <vt:lpstr>Reconceptualising International CPD as a Form of “Living Citizenship”</vt:lpstr>
      <vt:lpstr>  Introduction and Context 1 </vt:lpstr>
      <vt:lpstr>Introduction and Context 2</vt:lpstr>
      <vt:lpstr>Research Questions</vt:lpstr>
      <vt:lpstr>Literature Review</vt:lpstr>
      <vt:lpstr> Methodological Inventiveness </vt:lpstr>
      <vt:lpstr>Research methods</vt:lpstr>
      <vt:lpstr>Emergent Findings 1</vt:lpstr>
      <vt:lpstr> Influencing Learning, Touching the Hearts of Participants and Making them Better Citizens. </vt:lpstr>
      <vt:lpstr>How to Secure The Pedagogical Benefits of International Educational Partnerships? </vt:lpstr>
      <vt:lpstr>Living Citizenship</vt:lpstr>
      <vt:lpstr> How can government best extend educational partnerships and international CPD between UK and South African Schools? </vt:lpstr>
    </vt:vector>
  </TitlesOfParts>
  <Company>SHS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Reconceptualising International CPD as a Form of “Living Citizenship”</dc:title>
  <dc:creator>ITS</dc:creator>
  <cp:lastModifiedBy>Mark Potts</cp:lastModifiedBy>
  <cp:revision>18</cp:revision>
  <dcterms:created xsi:type="dcterms:W3CDTF">2010-02-15T15:49:17Z</dcterms:created>
  <dcterms:modified xsi:type="dcterms:W3CDTF">2010-09-01T11:37:17Z</dcterms:modified>
</cp:coreProperties>
</file>